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6" r:id="rId2"/>
    <p:sldId id="257" r:id="rId3"/>
    <p:sldId id="259" r:id="rId4"/>
    <p:sldId id="260" r:id="rId5"/>
    <p:sldId id="261" r:id="rId6"/>
    <p:sldId id="265" r:id="rId7"/>
    <p:sldId id="262" r:id="rId8"/>
    <p:sldId id="263" r:id="rId9"/>
    <p:sldId id="264" r:id="rId10"/>
    <p:sldId id="266" r:id="rId11"/>
    <p:sldId id="267" r:id="rId12"/>
    <p:sldId id="268" r:id="rId13"/>
    <p:sldId id="269" r:id="rId14"/>
    <p:sldId id="270" r:id="rId15"/>
    <p:sldId id="271" r:id="rId16"/>
    <p:sldId id="25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2" d="100"/>
          <a:sy n="72" d="100"/>
        </p:scale>
        <p:origin x="472"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gi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p:nvPr>
        </p:nvSpPr>
        <p:spPr>
          <a:xfrm>
            <a:off x="2197100" y="1079500"/>
            <a:ext cx="7797799" cy="2138400"/>
          </a:xfrm>
        </p:spPr>
        <p:txBody>
          <a:bodyPr anchor="b">
            <a:normAutofit/>
          </a:bodyPr>
          <a:lstStyle>
            <a:lvl1pPr algn="ctr">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3D95C8C-0A7F-40D9-A690-3D5898EFFE81}"/>
              </a:ext>
            </a:extLst>
          </p:cNvPr>
          <p:cNvSpPr>
            <a:spLocks noGrp="1"/>
          </p:cNvSpPr>
          <p:nvPr>
            <p:ph type="subTitle" idx="1"/>
          </p:nvPr>
        </p:nvSpPr>
        <p:spPr>
          <a:xfrm>
            <a:off x="3308350" y="4113213"/>
            <a:ext cx="5575300" cy="1655762"/>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10/7/2020</a:t>
            </a:fld>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dirty="0"/>
          </a:p>
        </p:txBody>
      </p:sp>
      <p:cxnSp>
        <p:nvCxnSpPr>
          <p:cNvPr id="7" name="Straight Connector 6">
            <a:extLst>
              <a:ext uri="{FF2B5EF4-FFF2-40B4-BE49-F238E27FC236}">
                <a16:creationId xmlns:a16="http://schemas.microsoft.com/office/drawing/2014/main" id="{701C0CAB-6A03-4C6A-9FAA-219847753628}"/>
              </a:ext>
            </a:extLst>
          </p:cNvPr>
          <p:cNvCxnSpPr>
            <a:cxnSpLocks/>
          </p:cNvCxnSpPr>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982E0B2-AA9C-441C-A08E-A9DF9CF12116}"/>
              </a:ext>
            </a:extLst>
          </p:cNvPr>
          <p:cNvGrpSpPr/>
          <p:nvPr/>
        </p:nvGrpSpPr>
        <p:grpSpPr>
          <a:xfrm>
            <a:off x="9728046" y="4869342"/>
            <a:ext cx="1623711" cy="630920"/>
            <a:chOff x="9588346" y="4824892"/>
            <a:chExt cx="1623711" cy="630920"/>
          </a:xfrm>
        </p:grpSpPr>
        <p:sp>
          <p:nvSpPr>
            <p:cNvPr id="16" name="Freeform: Shape 15">
              <a:extLst>
                <a:ext uri="{FF2B5EF4-FFF2-40B4-BE49-F238E27FC236}">
                  <a16:creationId xmlns:a16="http://schemas.microsoft.com/office/drawing/2014/main" id="{A4A2E074-C10D-4C57-AB72-B631E4D77102}"/>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B037EB3-1772-4BA8-A95A-E5DBDFEA32B0}"/>
                </a:ext>
              </a:extLst>
            </p:cNvPr>
            <p:cNvGrpSpPr/>
            <p:nvPr/>
          </p:nvGrpSpPr>
          <p:grpSpPr>
            <a:xfrm rot="2700000" flipH="1">
              <a:off x="10112436" y="4359902"/>
              <a:ext cx="571820" cy="1620000"/>
              <a:chOff x="8482785" y="4330454"/>
              <a:chExt cx="571820" cy="1620000"/>
            </a:xfrm>
          </p:grpSpPr>
          <p:sp>
            <p:nvSpPr>
              <p:cNvPr id="18" name="Freeform: Shape 17">
                <a:extLst>
                  <a:ext uri="{FF2B5EF4-FFF2-40B4-BE49-F238E27FC236}">
                    <a16:creationId xmlns:a16="http://schemas.microsoft.com/office/drawing/2014/main" id="{A1F47AC1-63D0-47F3-9728-1A0A0543494B}"/>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Connector 18">
                <a:extLst>
                  <a:ext uri="{FF2B5EF4-FFF2-40B4-BE49-F238E27FC236}">
                    <a16:creationId xmlns:a16="http://schemas.microsoft.com/office/drawing/2014/main" id="{803A57D6-0C36-4560-A08A-16768551EF6F}"/>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373980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794F-0C7D-47A6-A355-9B54F3A082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18BEFC-5F95-43C3-A662-CF24426CB374}"/>
              </a:ext>
            </a:extLst>
          </p:cNvPr>
          <p:cNvSpPr>
            <a:spLocks noGrp="1"/>
          </p:cNvSpPr>
          <p:nvPr>
            <p:ph type="body" orient="vert" idx="1"/>
          </p:nvPr>
        </p:nvSpPr>
        <p:spPr>
          <a:xfrm>
            <a:off x="1079500" y="1790700"/>
            <a:ext cx="10026650" cy="3978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020A41-C226-41AB-8766-C9BF3E9BF9D0}"/>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10/7/2020</a:t>
            </a:fld>
            <a:endParaRPr lang="en-US"/>
          </a:p>
        </p:txBody>
      </p:sp>
      <p:sp>
        <p:nvSpPr>
          <p:cNvPr id="5" name="Footer Placeholder 4">
            <a:extLst>
              <a:ext uri="{FF2B5EF4-FFF2-40B4-BE49-F238E27FC236}">
                <a16:creationId xmlns:a16="http://schemas.microsoft.com/office/drawing/2014/main" id="{877795E9-017B-4505-810D-A5F553A56BC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626A1BD-3429-4C11-B230-8AD083EC3EC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309088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11CA2-18BF-408B-A40C-B43A0A7B80FA}"/>
              </a:ext>
            </a:extLst>
          </p:cNvPr>
          <p:cNvSpPr>
            <a:spLocks noGrp="1"/>
          </p:cNvSpPr>
          <p:nvPr>
            <p:ph type="title" orient="vert"/>
          </p:nvPr>
        </p:nvSpPr>
        <p:spPr>
          <a:xfrm>
            <a:off x="9899079" y="1079500"/>
            <a:ext cx="1292662" cy="4689476"/>
          </a:xfrm>
        </p:spPr>
        <p:txBody>
          <a:bodyPr vert="eaVert">
            <a:normAutofit/>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E424B6-12FC-41A1-AF7C-7E3931D97204}"/>
              </a:ext>
            </a:extLst>
          </p:cNvPr>
          <p:cNvSpPr>
            <a:spLocks noGrp="1"/>
          </p:cNvSpPr>
          <p:nvPr>
            <p:ph type="body" orient="vert" idx="1"/>
          </p:nvPr>
        </p:nvSpPr>
        <p:spPr>
          <a:xfrm>
            <a:off x="1079499" y="1079500"/>
            <a:ext cx="8495943" cy="46894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5CF957-F921-48CF-97FE-91190C1AE9B3}"/>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10/7/2020</a:t>
            </a:fld>
            <a:endParaRPr lang="en-US"/>
          </a:p>
        </p:txBody>
      </p:sp>
      <p:sp>
        <p:nvSpPr>
          <p:cNvPr id="5" name="Footer Placeholder 4">
            <a:extLst>
              <a:ext uri="{FF2B5EF4-FFF2-40B4-BE49-F238E27FC236}">
                <a16:creationId xmlns:a16="http://schemas.microsoft.com/office/drawing/2014/main" id="{6653F49D-6E0C-47F7-BAAD-A427913DC4D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038A122-F390-46CF-BECF-3AE05CA585C4}"/>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993672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A217A-A229-4751-8D09-0CAD914F628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A9DEA33-60C3-4B28-B3EF-E93D6D46A3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7D3B28-C66B-4279-AB67-2BC1D01239A4}"/>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10/7/2020</a:t>
            </a:fld>
            <a:endParaRPr lang="en-US"/>
          </a:p>
        </p:txBody>
      </p:sp>
      <p:sp>
        <p:nvSpPr>
          <p:cNvPr id="5" name="Footer Placeholder 4">
            <a:extLst>
              <a:ext uri="{FF2B5EF4-FFF2-40B4-BE49-F238E27FC236}">
                <a16:creationId xmlns:a16="http://schemas.microsoft.com/office/drawing/2014/main" id="{8928FF39-A0DA-4F77-9297-B83C86B575D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9D7D65A-9D4E-42F6-A8BF-1EEAFB180710}"/>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668193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17BB-B242-4CC6-887C-83E08CE2D54A}"/>
              </a:ext>
            </a:extLst>
          </p:cNvPr>
          <p:cNvSpPr>
            <a:spLocks noGrp="1"/>
          </p:cNvSpPr>
          <p:nvPr>
            <p:ph type="title"/>
          </p:nvPr>
        </p:nvSpPr>
        <p:spPr>
          <a:xfrm>
            <a:off x="1079500" y="2252663"/>
            <a:ext cx="4457700" cy="2349500"/>
          </a:xfrm>
        </p:spPr>
        <p:txBody>
          <a:bodyPr anchor="ctr" anchorCtr="0">
            <a:normAutofit/>
          </a:bodyPr>
          <a:lstStyle>
            <a:lvl1pPr algn="ct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695823-EA83-493F-8FEC-C72B5B9CF2FD}"/>
              </a:ext>
            </a:extLst>
          </p:cNvPr>
          <p:cNvSpPr>
            <a:spLocks noGrp="1"/>
          </p:cNvSpPr>
          <p:nvPr>
            <p:ph type="body" idx="1"/>
          </p:nvPr>
        </p:nvSpPr>
        <p:spPr>
          <a:xfrm>
            <a:off x="6654800" y="2252664"/>
            <a:ext cx="4451348" cy="2349500"/>
          </a:xfrm>
        </p:spPr>
        <p:txBody>
          <a:bodyPr anchor="ctr" anchorCtr="0"/>
          <a:lstStyle>
            <a:lvl1pPr marL="0" indent="0">
              <a:buNone/>
              <a:defRPr sz="2400" i="1">
                <a:solidFill>
                  <a:schemeClr val="tx1">
                    <a:alpha val="7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E08E54-36BB-4AB4-BE1F-5FA8207BEAF8}"/>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10/7/2020</a:t>
            </a:fld>
            <a:endParaRPr lang="en-US"/>
          </a:p>
        </p:txBody>
      </p:sp>
      <p:sp>
        <p:nvSpPr>
          <p:cNvPr id="5" name="Footer Placeholder 4">
            <a:extLst>
              <a:ext uri="{FF2B5EF4-FFF2-40B4-BE49-F238E27FC236}">
                <a16:creationId xmlns:a16="http://schemas.microsoft.com/office/drawing/2014/main" id="{C0453A6A-C55A-40A1-A3BB-DB417047F54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6D6E656-7AC0-4BD3-AFE5-4B5122E2F2D8}"/>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grpSp>
        <p:nvGrpSpPr>
          <p:cNvPr id="20" name="Group 19">
            <a:extLst>
              <a:ext uri="{FF2B5EF4-FFF2-40B4-BE49-F238E27FC236}">
                <a16:creationId xmlns:a16="http://schemas.microsoft.com/office/drawing/2014/main" id="{E9ABE19D-0B51-4388-93D1-0CD6B767115D}"/>
              </a:ext>
            </a:extLst>
          </p:cNvPr>
          <p:cNvGrpSpPr/>
          <p:nvPr/>
        </p:nvGrpSpPr>
        <p:grpSpPr>
          <a:xfrm>
            <a:off x="999771" y="932104"/>
            <a:ext cx="913428" cy="1032464"/>
            <a:chOff x="999771" y="932104"/>
            <a:chExt cx="913428" cy="1032464"/>
          </a:xfrm>
        </p:grpSpPr>
        <p:grpSp>
          <p:nvGrpSpPr>
            <p:cNvPr id="21" name="Group 20">
              <a:extLst>
                <a:ext uri="{FF2B5EF4-FFF2-40B4-BE49-F238E27FC236}">
                  <a16:creationId xmlns:a16="http://schemas.microsoft.com/office/drawing/2014/main" id="{46226ED6-7133-4222-9552-0EA4B1B3C9FB}"/>
                </a:ext>
              </a:extLst>
            </p:cNvPr>
            <p:cNvGrpSpPr/>
            <p:nvPr/>
          </p:nvGrpSpPr>
          <p:grpSpPr>
            <a:xfrm rot="8100000" flipV="1">
              <a:off x="1047457" y="1290386"/>
              <a:ext cx="865742" cy="628383"/>
              <a:chOff x="558167" y="958515"/>
              <a:chExt cx="865742" cy="628383"/>
            </a:xfrm>
            <a:solidFill>
              <a:schemeClr val="accent3"/>
            </a:solidFill>
          </p:grpSpPr>
          <p:sp>
            <p:nvSpPr>
              <p:cNvPr id="28" name="Freeform: Shape 27">
                <a:extLst>
                  <a:ext uri="{FF2B5EF4-FFF2-40B4-BE49-F238E27FC236}">
                    <a16:creationId xmlns:a16="http://schemas.microsoft.com/office/drawing/2014/main" id="{BE810E40-D42F-4034-93BA-54446465D20B}"/>
                  </a:ext>
                </a:extLst>
              </p:cNvPr>
              <p:cNvSpPr/>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60F6BFC2-CA89-42B8-8A5A-E9F26BA87FBB}"/>
                  </a:ext>
                </a:extLst>
              </p:cNvPr>
              <p:cNvSpPr/>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2" name="Group 21">
              <a:extLst>
                <a:ext uri="{FF2B5EF4-FFF2-40B4-BE49-F238E27FC236}">
                  <a16:creationId xmlns:a16="http://schemas.microsoft.com/office/drawing/2014/main" id="{1CA36485-DC1D-48C9-91B2-425DBC66D471}"/>
                </a:ext>
              </a:extLst>
            </p:cNvPr>
            <p:cNvGrpSpPr/>
            <p:nvPr/>
          </p:nvGrpSpPr>
          <p:grpSpPr>
            <a:xfrm rot="10800000" flipH="1" flipV="1">
              <a:off x="999771" y="932104"/>
              <a:ext cx="864005" cy="1032464"/>
              <a:chOff x="2207971" y="2384401"/>
              <a:chExt cx="864005" cy="1032464"/>
            </a:xfrm>
          </p:grpSpPr>
          <p:sp>
            <p:nvSpPr>
              <p:cNvPr id="23" name="Freeform: Shape 22">
                <a:extLst>
                  <a:ext uri="{FF2B5EF4-FFF2-40B4-BE49-F238E27FC236}">
                    <a16:creationId xmlns:a16="http://schemas.microsoft.com/office/drawing/2014/main" id="{0ACF276E-196C-4923-B7D1-48A8E6A1669C}"/>
                  </a:ext>
                </a:extLst>
              </p:cNvPr>
              <p:cNvSpPr/>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Freeform: Shape 23">
                <a:extLst>
                  <a:ext uri="{FF2B5EF4-FFF2-40B4-BE49-F238E27FC236}">
                    <a16:creationId xmlns:a16="http://schemas.microsoft.com/office/drawing/2014/main" id="{FFE3686C-DFF6-4995-81B8-FA38F5BB0401}"/>
                  </a:ext>
                </a:extLst>
              </p:cNvPr>
              <p:cNvSpPr/>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5" name="Group 24">
                <a:extLst>
                  <a:ext uri="{FF2B5EF4-FFF2-40B4-BE49-F238E27FC236}">
                    <a16:creationId xmlns:a16="http://schemas.microsoft.com/office/drawing/2014/main" id="{9DCBF653-CCB9-47B2-9DD9-68847A45D82D}"/>
                  </a:ext>
                </a:extLst>
              </p:cNvPr>
              <p:cNvGrpSpPr/>
              <p:nvPr/>
            </p:nvGrpSpPr>
            <p:grpSpPr>
              <a:xfrm>
                <a:off x="2440769" y="2384401"/>
                <a:ext cx="313009" cy="1032464"/>
                <a:chOff x="2440769" y="2384401"/>
                <a:chExt cx="313009" cy="1032464"/>
              </a:xfrm>
            </p:grpSpPr>
            <p:cxnSp>
              <p:nvCxnSpPr>
                <p:cNvPr id="26" name="Straight Connector 25">
                  <a:extLst>
                    <a:ext uri="{FF2B5EF4-FFF2-40B4-BE49-F238E27FC236}">
                      <a16:creationId xmlns:a16="http://schemas.microsoft.com/office/drawing/2014/main" id="{7F081A1F-C7C9-4907-AAED-B4E9B64973FB}"/>
                    </a:ext>
                  </a:extLst>
                </p:cNvPr>
                <p:cNvCxnSpPr>
                  <a:cxnSpLocks/>
                </p:cNvCxnSpPr>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4F8F89A-0719-4D9A-8379-9EEBD7201052}"/>
                    </a:ext>
                  </a:extLst>
                </p:cNvPr>
                <p:cNvCxnSpPr>
                  <a:cxnSpLocks/>
                </p:cNvCxnSpPr>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30" name="Group 29">
            <a:extLst>
              <a:ext uri="{FF2B5EF4-FFF2-40B4-BE49-F238E27FC236}">
                <a16:creationId xmlns:a16="http://schemas.microsoft.com/office/drawing/2014/main" id="{E7AA5779-FF0F-4ACF-A56C-710A4CDEC8A3}"/>
              </a:ext>
            </a:extLst>
          </p:cNvPr>
          <p:cNvGrpSpPr/>
          <p:nvPr/>
        </p:nvGrpSpPr>
        <p:grpSpPr>
          <a:xfrm>
            <a:off x="1437136" y="649304"/>
            <a:ext cx="388541" cy="388541"/>
            <a:chOff x="5752675" y="5440856"/>
            <a:chExt cx="388541" cy="388541"/>
          </a:xfrm>
        </p:grpSpPr>
        <p:sp>
          <p:nvSpPr>
            <p:cNvPr id="31" name="Oval 30">
              <a:extLst>
                <a:ext uri="{FF2B5EF4-FFF2-40B4-BE49-F238E27FC236}">
                  <a16:creationId xmlns:a16="http://schemas.microsoft.com/office/drawing/2014/main" id="{5F0ADB13-4626-4F84-B513-0B58E65C248E}"/>
                </a:ext>
              </a:extLst>
            </p:cNvPr>
            <p:cNvSpPr/>
            <p:nvPr/>
          </p:nvSpPr>
          <p:spPr>
            <a:xfrm rot="10800000">
              <a:off x="5800801" y="5488982"/>
              <a:ext cx="340415" cy="3404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Oval 31">
              <a:extLst>
                <a:ext uri="{FF2B5EF4-FFF2-40B4-BE49-F238E27FC236}">
                  <a16:creationId xmlns:a16="http://schemas.microsoft.com/office/drawing/2014/main" id="{AF46BC46-AD78-4932-95BA-D3009154CA7A}"/>
                </a:ext>
              </a:extLst>
            </p:cNvPr>
            <p:cNvSpPr/>
            <p:nvPr/>
          </p:nvSpPr>
          <p:spPr>
            <a:xfrm>
              <a:off x="5752675" y="5440856"/>
              <a:ext cx="340415" cy="340415"/>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cxnSp>
        <p:nvCxnSpPr>
          <p:cNvPr id="33" name="Straight Connector 32">
            <a:extLst>
              <a:ext uri="{FF2B5EF4-FFF2-40B4-BE49-F238E27FC236}">
                <a16:creationId xmlns:a16="http://schemas.microsoft.com/office/drawing/2014/main" id="{D38118F0-6EA8-4901-9161-9101C6DDD97E}"/>
              </a:ext>
            </a:extLst>
          </p:cNvPr>
          <p:cNvCxnSpPr>
            <a:cxnSpLocks/>
          </p:cNvCxnSpPr>
          <p:nvPr/>
        </p:nvCxnSpPr>
        <p:spPr>
          <a:xfrm rot="16200000" flipH="1">
            <a:off x="5826000" y="342900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9924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013D-A80D-4455-B886-0C3448294C02}"/>
              </a:ext>
            </a:extLst>
          </p:cNvPr>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A99D3AB-20B9-4D90-8106-506F443682C8}"/>
              </a:ext>
            </a:extLst>
          </p:cNvPr>
          <p:cNvSpPr>
            <a:spLocks noGrp="1"/>
          </p:cNvSpPr>
          <p:nvPr>
            <p:ph sz="half" idx="1"/>
          </p:nvPr>
        </p:nvSpPr>
        <p:spPr>
          <a:xfrm>
            <a:off x="108585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5F9DF39-257F-4C10-A7B4-1AA1C66F28E9}"/>
              </a:ext>
            </a:extLst>
          </p:cNvPr>
          <p:cNvSpPr>
            <a:spLocks noGrp="1"/>
          </p:cNvSpPr>
          <p:nvPr>
            <p:ph sz="half" idx="2"/>
          </p:nvPr>
        </p:nvSpPr>
        <p:spPr>
          <a:xfrm>
            <a:off x="636600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0E57E5E-B324-4633-AB65-4A53498B9FA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10/7/2020</a:t>
            </a:fld>
            <a:endParaRPr lang="en-US"/>
          </a:p>
        </p:txBody>
      </p:sp>
      <p:sp>
        <p:nvSpPr>
          <p:cNvPr id="6" name="Footer Placeholder 5">
            <a:extLst>
              <a:ext uri="{FF2B5EF4-FFF2-40B4-BE49-F238E27FC236}">
                <a16:creationId xmlns:a16="http://schemas.microsoft.com/office/drawing/2014/main" id="{5B42A16D-8423-4C91-B839-F95380250FA3}"/>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63AD46B-C875-4F91-8991-4A4E5D768D9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715933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70C3-74D3-4445-A879-4F7CF42ED29A}"/>
              </a:ext>
            </a:extLst>
          </p:cNvPr>
          <p:cNvSpPr>
            <a:spLocks noGrp="1"/>
          </p:cNvSpPr>
          <p:nvPr>
            <p:ph type="title"/>
          </p:nvPr>
        </p:nvSpPr>
        <p:spPr>
          <a:xfrm>
            <a:off x="1079500" y="1011238"/>
            <a:ext cx="10026650" cy="655637"/>
          </a:xfrm>
        </p:spPr>
        <p:txBody>
          <a:bodyPr>
            <a:normAutofit/>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2B64494-3C1C-49FE-ADB2-6F41CEEA82EF}"/>
              </a:ext>
            </a:extLst>
          </p:cNvPr>
          <p:cNvSpPr>
            <a:spLocks noGrp="1"/>
          </p:cNvSpPr>
          <p:nvPr>
            <p:ph type="body" idx="1"/>
          </p:nvPr>
        </p:nvSpPr>
        <p:spPr>
          <a:xfrm>
            <a:off x="107950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EE19A6-8340-43A4-9B30-A27DEB9E2BF1}"/>
              </a:ext>
            </a:extLst>
          </p:cNvPr>
          <p:cNvSpPr>
            <a:spLocks noGrp="1"/>
          </p:cNvSpPr>
          <p:nvPr>
            <p:ph sz="half" idx="2"/>
          </p:nvPr>
        </p:nvSpPr>
        <p:spPr>
          <a:xfrm>
            <a:off x="1079500" y="2525561"/>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9D4B31-0090-483A-BF84-CEA2B22D51D5}"/>
              </a:ext>
            </a:extLst>
          </p:cNvPr>
          <p:cNvSpPr>
            <a:spLocks noGrp="1"/>
          </p:cNvSpPr>
          <p:nvPr>
            <p:ph type="body" sz="quarter" idx="3"/>
          </p:nvPr>
        </p:nvSpPr>
        <p:spPr>
          <a:xfrm>
            <a:off x="636495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8DB9E9-0BD8-4F85-9342-5C5BA0D35CEA}"/>
              </a:ext>
            </a:extLst>
          </p:cNvPr>
          <p:cNvSpPr>
            <a:spLocks noGrp="1"/>
          </p:cNvSpPr>
          <p:nvPr>
            <p:ph sz="quarter" idx="4"/>
          </p:nvPr>
        </p:nvSpPr>
        <p:spPr>
          <a:xfrm>
            <a:off x="6364950" y="2525560"/>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52AE3D3E-6168-45C3-BAB4-04FFFB9835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10/7/2020</a:t>
            </a:fld>
            <a:endParaRPr lang="en-US"/>
          </a:p>
        </p:txBody>
      </p:sp>
      <p:sp>
        <p:nvSpPr>
          <p:cNvPr id="8" name="Footer Placeholder 7">
            <a:extLst>
              <a:ext uri="{FF2B5EF4-FFF2-40B4-BE49-F238E27FC236}">
                <a16:creationId xmlns:a16="http://schemas.microsoft.com/office/drawing/2014/main" id="{DA8F8D02-7CCF-4321-847A-CD553E52A342}"/>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9F966368-2A9A-4617-A2A9-E4E9ACD06381}"/>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276027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855A-C7D7-455F-BD47-AB4221DD0240}"/>
              </a:ext>
            </a:extLst>
          </p:cNvPr>
          <p:cNvSpPr>
            <a:spLocks noGrp="1"/>
          </p:cNvSpPr>
          <p:nvPr>
            <p:ph type="title"/>
          </p:nvPr>
        </p:nvSpPr>
        <p:spPr>
          <a:xfrm>
            <a:off x="1079500" y="1079500"/>
            <a:ext cx="10026650" cy="4689475"/>
          </a:xfrm>
        </p:spPr>
        <p:txBody>
          <a:bodyPr anchor="ct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1629F6FD-C2F8-4688-B52A-ED76F48B8B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10/7/2020</a:t>
            </a:fld>
            <a:endParaRPr lang="en-US"/>
          </a:p>
        </p:txBody>
      </p:sp>
      <p:sp>
        <p:nvSpPr>
          <p:cNvPr id="4" name="Footer Placeholder 3">
            <a:extLst>
              <a:ext uri="{FF2B5EF4-FFF2-40B4-BE49-F238E27FC236}">
                <a16:creationId xmlns:a16="http://schemas.microsoft.com/office/drawing/2014/main" id="{AB358F0F-237C-4F8E-A5A7-48269F700B1D}"/>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8C3629E-70C3-44A4-A268-2194CD424AF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30241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0232D4-EC56-49D3-B967-D972B5E5E2C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10/7/2020</a:t>
            </a:fld>
            <a:endParaRPr lang="en-US"/>
          </a:p>
        </p:txBody>
      </p:sp>
      <p:sp>
        <p:nvSpPr>
          <p:cNvPr id="3" name="Footer Placeholder 2">
            <a:extLst>
              <a:ext uri="{FF2B5EF4-FFF2-40B4-BE49-F238E27FC236}">
                <a16:creationId xmlns:a16="http://schemas.microsoft.com/office/drawing/2014/main" id="{0B2C3171-136A-405F-B1CF-C0DAFAA21E4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76523E7E-BA29-40D2-BE24-10E7F705040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812826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607EF-706F-47DD-B487-7C3E4EDE1945}"/>
              </a:ext>
            </a:extLst>
          </p:cNvPr>
          <p:cNvSpPr>
            <a:spLocks noGrp="1"/>
          </p:cNvSpPr>
          <p:nvPr>
            <p:ph type="title"/>
          </p:nvPr>
        </p:nvSpPr>
        <p:spPr>
          <a:xfrm>
            <a:off x="1071607" y="1011238"/>
            <a:ext cx="3906000" cy="1292400"/>
          </a:xfrm>
        </p:spPr>
        <p:txBody>
          <a:bodyPr anchor="t" anchorCtr="0">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8298442-7D9F-4D62-866B-FBA382F06C4C}"/>
              </a:ext>
            </a:extLst>
          </p:cNvPr>
          <p:cNvSpPr>
            <a:spLocks noGrp="1"/>
          </p:cNvSpPr>
          <p:nvPr>
            <p:ph idx="1"/>
          </p:nvPr>
        </p:nvSpPr>
        <p:spPr>
          <a:xfrm>
            <a:off x="5537200" y="955230"/>
            <a:ext cx="5583193" cy="4813745"/>
          </a:xfrm>
        </p:spPr>
        <p:txBody>
          <a:bodyPr/>
          <a:lstStyle>
            <a:lvl1pPr marL="0" indent="0">
              <a:lnSpc>
                <a:spcPct val="100000"/>
              </a:lnSpc>
              <a:buFontTx/>
              <a:buNone/>
              <a:defRPr sz="4800"/>
            </a:lvl1pPr>
            <a:lvl2pPr marL="0">
              <a:lnSpc>
                <a:spcPct val="100000"/>
              </a:lnSpc>
              <a:defRPr sz="4800"/>
            </a:lvl2pPr>
            <a:lvl3pPr marL="0" indent="0">
              <a:buNone/>
              <a:defRPr sz="2000"/>
            </a:lvl3pPr>
            <a:lvl4pPr marL="0">
              <a:defRPr sz="2000"/>
            </a:lvl4pPr>
            <a:lvl5pPr marL="360000">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67D1DB7-AC43-460E-B3C5-9F8B37D1B50A}"/>
              </a:ext>
            </a:extLst>
          </p:cNvPr>
          <p:cNvSpPr>
            <a:spLocks noGrp="1"/>
          </p:cNvSpPr>
          <p:nvPr>
            <p:ph type="body" sz="half" idx="2"/>
          </p:nvPr>
        </p:nvSpPr>
        <p:spPr>
          <a:xfrm>
            <a:off x="1079499" y="2664000"/>
            <a:ext cx="3905999" cy="3106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0C5DE9-6995-4F6E-AF64-6CE9A677971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10/7/2020</a:t>
            </a:fld>
            <a:endParaRPr lang="en-US"/>
          </a:p>
        </p:txBody>
      </p:sp>
      <p:sp>
        <p:nvSpPr>
          <p:cNvPr id="6" name="Footer Placeholder 5">
            <a:extLst>
              <a:ext uri="{FF2B5EF4-FFF2-40B4-BE49-F238E27FC236}">
                <a16:creationId xmlns:a16="http://schemas.microsoft.com/office/drawing/2014/main" id="{388BC655-2B4D-48CA-90B9-740400332295}"/>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314A7E0-1D83-4CE0-9FFE-3EEE2B3C27E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256398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7F85-950A-4BED-AE31-5C85DE4FA488}"/>
              </a:ext>
            </a:extLst>
          </p:cNvPr>
          <p:cNvSpPr>
            <a:spLocks noGrp="1"/>
          </p:cNvSpPr>
          <p:nvPr>
            <p:ph type="title"/>
          </p:nvPr>
        </p:nvSpPr>
        <p:spPr>
          <a:xfrm>
            <a:off x="1079501" y="1011238"/>
            <a:ext cx="3905250" cy="1292662"/>
          </a:xfrm>
        </p:spPr>
        <p:txBody>
          <a:bodyPr anchor="t"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813A008-3741-4305-8A06-C0D8404A32BB}"/>
              </a:ext>
            </a:extLst>
          </p:cNvPr>
          <p:cNvSpPr>
            <a:spLocks noGrp="1"/>
          </p:cNvSpPr>
          <p:nvPr>
            <p:ph type="pic" idx="1"/>
          </p:nvPr>
        </p:nvSpPr>
        <p:spPr>
          <a:xfrm>
            <a:off x="5537200" y="531813"/>
            <a:ext cx="6113812" cy="57848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F2ADC63-3365-4920-AF26-600F4D2EA579}"/>
              </a:ext>
            </a:extLst>
          </p:cNvPr>
          <p:cNvSpPr>
            <a:spLocks noGrp="1"/>
          </p:cNvSpPr>
          <p:nvPr>
            <p:ph type="body" sz="half" idx="2"/>
          </p:nvPr>
        </p:nvSpPr>
        <p:spPr>
          <a:xfrm>
            <a:off x="1079500" y="2663825"/>
            <a:ext cx="3905250" cy="310515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C161BE-EF8B-4F4D-8197-61442EBC46B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10/7/2020</a:t>
            </a:fld>
            <a:endParaRPr lang="en-US"/>
          </a:p>
        </p:txBody>
      </p:sp>
      <p:sp>
        <p:nvSpPr>
          <p:cNvPr id="6" name="Footer Placeholder 5">
            <a:extLst>
              <a:ext uri="{FF2B5EF4-FFF2-40B4-BE49-F238E27FC236}">
                <a16:creationId xmlns:a16="http://schemas.microsoft.com/office/drawing/2014/main" id="{9FD37897-BFE5-414E-9334-53116988DC3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F5BF024-9A20-4B80-976D-420DCCD1616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275556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00152-D18D-4405-8FB2-5985831B57A0}"/>
              </a:ext>
            </a:extLst>
          </p:cNvPr>
          <p:cNvSpPr>
            <a:spLocks noGrp="1"/>
          </p:cNvSpPr>
          <p:nvPr>
            <p:ph type="title"/>
          </p:nvPr>
        </p:nvSpPr>
        <p:spPr>
          <a:xfrm>
            <a:off x="1079500" y="1011238"/>
            <a:ext cx="10026650" cy="655637"/>
          </a:xfrm>
          <a:prstGeom prst="rect">
            <a:avLst/>
          </a:prstGeom>
        </p:spPr>
        <p:txBody>
          <a:bodyPr vert="horz" lIns="0" tIns="0" rIns="0" bIns="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2E92E1-0C4A-474E-8E29-8DB404101BA7}"/>
              </a:ext>
            </a:extLst>
          </p:cNvPr>
          <p:cNvSpPr>
            <a:spLocks noGrp="1"/>
          </p:cNvSpPr>
          <p:nvPr>
            <p:ph type="body" idx="1"/>
          </p:nvPr>
        </p:nvSpPr>
        <p:spPr>
          <a:xfrm>
            <a:off x="1079500" y="1790700"/>
            <a:ext cx="10026650" cy="3978275"/>
          </a:xfrm>
          <a:prstGeom prst="rect">
            <a:avLst/>
          </a:prstGeom>
        </p:spPr>
        <p:txBody>
          <a:bodyPr vert="horz" lIns="0" tIns="0" rIns="0" bIns="0" rtlCol="0" anchor="t"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122E245-B48B-4526-8D2D-9475E64B0624}"/>
              </a:ext>
            </a:extLst>
          </p:cNvPr>
          <p:cNvSpPr>
            <a:spLocks noGrp="1"/>
          </p:cNvSpPr>
          <p:nvPr>
            <p:ph type="dt" sz="half" idx="2"/>
          </p:nvPr>
        </p:nvSpPr>
        <p:spPr>
          <a:xfrm>
            <a:off x="541338" y="6401999"/>
            <a:ext cx="2206625" cy="369332"/>
          </a:xfrm>
          <a:prstGeom prst="rect">
            <a:avLst/>
          </a:prstGeom>
        </p:spPr>
        <p:txBody>
          <a:bodyPr vert="horz" lIns="0" tIns="0" rIns="0" bIns="0" rtlCol="0" anchor="ctr">
            <a:normAutofit/>
          </a:bodyPr>
          <a:lstStyle>
            <a:lvl1pPr algn="l">
              <a:defRPr sz="1000" cap="all" spc="300" baseline="0">
                <a:solidFill>
                  <a:schemeClr val="tx1">
                    <a:alpha val="70000"/>
                  </a:schemeClr>
                </a:solidFill>
              </a:defRPr>
            </a:lvl1pPr>
          </a:lstStyle>
          <a:p>
            <a:fld id="{64F0E216-BA48-4F04-AC4F-645AA0DD6AC6}" type="datetimeFigureOut">
              <a:rPr lang="en-US" smtClean="0"/>
              <a:pPr/>
              <a:t>10/7/2020</a:t>
            </a:fld>
            <a:endParaRPr lang="en-US" dirty="0"/>
          </a:p>
        </p:txBody>
      </p:sp>
      <p:sp>
        <p:nvSpPr>
          <p:cNvPr id="5" name="Footer Placeholder 4">
            <a:extLst>
              <a:ext uri="{FF2B5EF4-FFF2-40B4-BE49-F238E27FC236}">
                <a16:creationId xmlns:a16="http://schemas.microsoft.com/office/drawing/2014/main" id="{C2A0FE5C-A494-40F2-A357-786AFFA6318E}"/>
              </a:ext>
            </a:extLst>
          </p:cNvPr>
          <p:cNvSpPr>
            <a:spLocks noGrp="1"/>
          </p:cNvSpPr>
          <p:nvPr>
            <p:ph type="ftr" sz="quarter" idx="3"/>
          </p:nvPr>
        </p:nvSpPr>
        <p:spPr>
          <a:xfrm>
            <a:off x="3308350" y="6401999"/>
            <a:ext cx="5575300" cy="369332"/>
          </a:xfrm>
          <a:prstGeom prst="rect">
            <a:avLst/>
          </a:prstGeom>
        </p:spPr>
        <p:txBody>
          <a:bodyPr vert="horz" lIns="0" tIns="0" rIns="0" bIns="0" rtlCol="0" anchor="ctr">
            <a:normAutofit/>
          </a:bodyPr>
          <a:lstStyle>
            <a:lvl1pPr algn="ctr">
              <a:defRPr sz="1000" cap="all" spc="300" baseline="0">
                <a:solidFill>
                  <a:schemeClr val="tx1">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504686A1-EDE2-44D9-A671-F708A6F883D7}"/>
              </a:ext>
            </a:extLst>
          </p:cNvPr>
          <p:cNvSpPr>
            <a:spLocks noGrp="1"/>
          </p:cNvSpPr>
          <p:nvPr>
            <p:ph type="sldNum" sz="quarter" idx="4"/>
          </p:nvPr>
        </p:nvSpPr>
        <p:spPr>
          <a:xfrm>
            <a:off x="9442800" y="6401999"/>
            <a:ext cx="2208212" cy="369332"/>
          </a:xfrm>
          <a:prstGeom prst="rect">
            <a:avLst/>
          </a:prstGeom>
        </p:spPr>
        <p:txBody>
          <a:bodyPr vert="horz" lIns="0" tIns="0" rIns="0" bIns="0" rtlCol="0" anchor="ctr">
            <a:normAutofit/>
          </a:bodyPr>
          <a:lstStyle>
            <a:lvl1pPr algn="r">
              <a:defRPr sz="1000" cap="all" spc="300" baseline="0">
                <a:solidFill>
                  <a:schemeClr val="tx1">
                    <a:alpha val="70000"/>
                  </a:schemeClr>
                </a:solidFill>
              </a:defRPr>
            </a:lvl1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3092924735"/>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p:titleStyle>
    <p:bodyStyle>
      <a:lvl1pPr marL="360000" indent="-36000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1pPr>
      <a:lvl2pPr marL="36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2pPr>
      <a:lvl3pPr marL="108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3pPr>
      <a:lvl4pPr marL="108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0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breastcancerindia.net/statistics/trends.html" TargetMode="External"/><Relationship Id="rId2" Type="http://schemas.openxmlformats.org/officeDocument/2006/relationships/hyperlink" Target="https://breastcancerindia.net/" TargetMode="External"/><Relationship Id="rId1" Type="http://schemas.openxmlformats.org/officeDocument/2006/relationships/slideLayout" Target="../slideLayouts/slideLayout2.xml"/><Relationship Id="rId5" Type="http://schemas.openxmlformats.org/officeDocument/2006/relationships/hyperlink" Target="https://www.cancer.org/content/dam/cancer-org/research/cancer-facts-and-statistics/breast-cancer-facts-and-figures/breast-cancer-facts-and-figures-2019-2020.pdf" TargetMode="External"/><Relationship Id="rId4" Type="http://schemas.openxmlformats.org/officeDocument/2006/relationships/hyperlink" Target="https://breastcancerindia.net/statistics/latest_statistics_breast_cancer_india.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1B4DCA-DF92-423B-86BF-B2187CC210CA}"/>
              </a:ext>
            </a:extLst>
          </p:cNvPr>
          <p:cNvSpPr>
            <a:spLocks noGrp="1"/>
          </p:cNvSpPr>
          <p:nvPr>
            <p:ph type="ctrTitle"/>
          </p:nvPr>
        </p:nvSpPr>
        <p:spPr>
          <a:xfrm>
            <a:off x="1079510" y="4602162"/>
            <a:ext cx="4457690" cy="1720850"/>
          </a:xfrm>
        </p:spPr>
        <p:txBody>
          <a:bodyPr anchor="ctr">
            <a:normAutofit/>
          </a:bodyPr>
          <a:lstStyle/>
          <a:p>
            <a:r>
              <a:rPr lang="en-US" dirty="0"/>
              <a:t>Breast Cancer Prediction</a:t>
            </a:r>
            <a:endParaRPr lang="en-IN" dirty="0"/>
          </a:p>
        </p:txBody>
      </p:sp>
      <p:sp>
        <p:nvSpPr>
          <p:cNvPr id="3" name="Subtitle 2">
            <a:extLst>
              <a:ext uri="{FF2B5EF4-FFF2-40B4-BE49-F238E27FC236}">
                <a16:creationId xmlns:a16="http://schemas.microsoft.com/office/drawing/2014/main" id="{6084C4B2-13B8-4848-8163-95E8BB83373A}"/>
              </a:ext>
            </a:extLst>
          </p:cNvPr>
          <p:cNvSpPr>
            <a:spLocks noGrp="1"/>
          </p:cNvSpPr>
          <p:nvPr>
            <p:ph type="subTitle" idx="1"/>
          </p:nvPr>
        </p:nvSpPr>
        <p:spPr>
          <a:xfrm>
            <a:off x="6654801" y="4602163"/>
            <a:ext cx="4451347" cy="1720850"/>
          </a:xfrm>
        </p:spPr>
        <p:txBody>
          <a:bodyPr anchor="ctr">
            <a:normAutofit fontScale="70000" lnSpcReduction="20000"/>
          </a:bodyPr>
          <a:lstStyle/>
          <a:p>
            <a:pPr algn="just"/>
            <a:r>
              <a:rPr lang="en-US" dirty="0"/>
              <a:t>Breast cancer is a group of diseases in which cells in breast tissue change and divide uncontrolled, typically resulting in a lump or mass. Most breast cancers begin in the lobules (milk glands) or in the ducts that connect the lobules to the nipple.</a:t>
            </a:r>
            <a:endParaRPr lang="en-IN" dirty="0"/>
          </a:p>
        </p:txBody>
      </p:sp>
      <p:pic>
        <p:nvPicPr>
          <p:cNvPr id="16" name="Picture 3">
            <a:extLst>
              <a:ext uri="{FF2B5EF4-FFF2-40B4-BE49-F238E27FC236}">
                <a16:creationId xmlns:a16="http://schemas.microsoft.com/office/drawing/2014/main" id="{41D32AD5-6607-467D-80D5-64E4155EEF59}"/>
              </a:ext>
            </a:extLst>
          </p:cNvPr>
          <p:cNvPicPr>
            <a:picLocks noChangeAspect="1"/>
          </p:cNvPicPr>
          <p:nvPr/>
        </p:nvPicPr>
        <p:blipFill rotWithShape="1">
          <a:blip r:embed="rId2"/>
          <a:srcRect t="17872" b="32235"/>
          <a:stretch/>
        </p:blipFill>
        <p:spPr>
          <a:xfrm>
            <a:off x="20" y="-198773"/>
            <a:ext cx="12191977" cy="4014777"/>
          </a:xfrm>
          <a:prstGeom prst="rect">
            <a:avLst/>
          </a:prstGeom>
        </p:spPr>
      </p:pic>
      <p:cxnSp>
        <p:nvCxnSpPr>
          <p:cNvPr id="17" name="Straight Connector 10">
            <a:extLst>
              <a:ext uri="{FF2B5EF4-FFF2-40B4-BE49-F238E27FC236}">
                <a16:creationId xmlns:a16="http://schemas.microsoft.com/office/drawing/2014/main" id="{32E97E5C-7A5F-424E-AAE4-654396E9079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5826000" y="546258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8218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BCA8BC-AA11-406B-9BE6-4E4862480436}"/>
              </a:ext>
            </a:extLst>
          </p:cNvPr>
          <p:cNvSpPr>
            <a:spLocks noGrp="1"/>
          </p:cNvSpPr>
          <p:nvPr>
            <p:ph idx="1"/>
          </p:nvPr>
        </p:nvSpPr>
        <p:spPr>
          <a:xfrm>
            <a:off x="8164464" y="458413"/>
            <a:ext cx="3641863" cy="5989999"/>
          </a:xfrm>
        </p:spPr>
        <p:txBody>
          <a:bodyPr/>
          <a:lstStyle/>
          <a:p>
            <a:r>
              <a:rPr lang="en-US" dirty="0"/>
              <a:t>The adjacent figure is a heatmap of our whole dataset including our y variable(feature).</a:t>
            </a:r>
          </a:p>
          <a:p>
            <a:r>
              <a:rPr lang="en-US" dirty="0"/>
              <a:t>Mean radius, mean perimeter and mean area are one of the most highly correlated points to our worst perimeter feature.</a:t>
            </a:r>
          </a:p>
          <a:p>
            <a:r>
              <a:rPr lang="en-US" dirty="0"/>
              <a:t>These types of correlations can also be seen with our target variable which is seen in the heatmap.</a:t>
            </a:r>
          </a:p>
        </p:txBody>
      </p:sp>
      <p:pic>
        <p:nvPicPr>
          <p:cNvPr id="7" name="Picture 6" descr="A picture containing food, computer&#10;&#10;Description automatically generated">
            <a:extLst>
              <a:ext uri="{FF2B5EF4-FFF2-40B4-BE49-F238E27FC236}">
                <a16:creationId xmlns:a16="http://schemas.microsoft.com/office/drawing/2014/main" id="{32C361F3-C839-4C22-B5ED-3A3B95E364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063" y="186431"/>
            <a:ext cx="7489761" cy="6533965"/>
          </a:xfrm>
          <a:prstGeom prst="rect">
            <a:avLst/>
          </a:prstGeom>
          <a:solidFill>
            <a:schemeClr val="tx1"/>
          </a:solidFill>
        </p:spPr>
      </p:pic>
    </p:spTree>
    <p:extLst>
      <p:ext uri="{BB962C8B-B14F-4D97-AF65-F5344CB8AC3E}">
        <p14:creationId xmlns:p14="http://schemas.microsoft.com/office/powerpoint/2010/main" val="2824975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CC98B-4844-4ECC-B4C2-186DFE299496}"/>
              </a:ext>
            </a:extLst>
          </p:cNvPr>
          <p:cNvSpPr>
            <a:spLocks noGrp="1"/>
          </p:cNvSpPr>
          <p:nvPr>
            <p:ph type="title"/>
          </p:nvPr>
        </p:nvSpPr>
        <p:spPr>
          <a:xfrm>
            <a:off x="1082675" y="3101181"/>
            <a:ext cx="10026650" cy="655637"/>
          </a:xfrm>
        </p:spPr>
        <p:txBody>
          <a:bodyPr/>
          <a:lstStyle/>
          <a:p>
            <a:pPr algn="ctr"/>
            <a:r>
              <a:rPr lang="en-US" dirty="0"/>
              <a:t>3. Model Evaluation</a:t>
            </a:r>
            <a:endParaRPr lang="en-IN" dirty="0"/>
          </a:p>
        </p:txBody>
      </p:sp>
    </p:spTree>
    <p:extLst>
      <p:ext uri="{BB962C8B-B14F-4D97-AF65-F5344CB8AC3E}">
        <p14:creationId xmlns:p14="http://schemas.microsoft.com/office/powerpoint/2010/main" val="458891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69602-58ED-4DE1-B612-0AA868113E27}"/>
              </a:ext>
            </a:extLst>
          </p:cNvPr>
          <p:cNvSpPr>
            <a:spLocks noGrp="1"/>
          </p:cNvSpPr>
          <p:nvPr>
            <p:ph type="title"/>
          </p:nvPr>
        </p:nvSpPr>
        <p:spPr>
          <a:xfrm>
            <a:off x="6752330" y="309902"/>
            <a:ext cx="4744251" cy="655637"/>
          </a:xfrm>
        </p:spPr>
        <p:txBody>
          <a:bodyPr/>
          <a:lstStyle/>
          <a:p>
            <a:pPr algn="ctr"/>
            <a:r>
              <a:rPr lang="en-US" dirty="0"/>
              <a:t>3.1 Random Forest</a:t>
            </a:r>
            <a:endParaRPr lang="en-IN" dirty="0"/>
          </a:p>
        </p:txBody>
      </p:sp>
      <p:sp>
        <p:nvSpPr>
          <p:cNvPr id="6" name="Content Placeholder 5">
            <a:extLst>
              <a:ext uri="{FF2B5EF4-FFF2-40B4-BE49-F238E27FC236}">
                <a16:creationId xmlns:a16="http://schemas.microsoft.com/office/drawing/2014/main" id="{5BBFC0FE-8367-469F-8C0D-84B6905A06BB}"/>
              </a:ext>
            </a:extLst>
          </p:cNvPr>
          <p:cNvSpPr>
            <a:spLocks noGrp="1"/>
          </p:cNvSpPr>
          <p:nvPr>
            <p:ph idx="1"/>
          </p:nvPr>
        </p:nvSpPr>
        <p:spPr>
          <a:xfrm>
            <a:off x="6752330" y="1296140"/>
            <a:ext cx="4744251" cy="5251958"/>
          </a:xfrm>
        </p:spPr>
        <p:txBody>
          <a:bodyPr>
            <a:normAutofit fontScale="85000" lnSpcReduction="10000"/>
          </a:bodyPr>
          <a:lstStyle/>
          <a:p>
            <a:pPr algn="just"/>
            <a:r>
              <a:rPr lang="en-US" dirty="0"/>
              <a:t>After visualizing and building our model, we must evaluate it in order to know if our model solves our problem. Here I will only show confusion matrix, but you can have a look at different accuracy metrics of all the models in my main notebook.</a:t>
            </a:r>
          </a:p>
          <a:p>
            <a:pPr algn="just"/>
            <a:r>
              <a:rPr lang="en-US" dirty="0"/>
              <a:t>The adjacent figure is a confusion matrix of our random forest algorithm.</a:t>
            </a:r>
          </a:p>
          <a:p>
            <a:pPr algn="just"/>
            <a:r>
              <a:rPr lang="en-US" dirty="0"/>
              <a:t>It shows that we had 2 “type 1 error” while 3 “type 2 error”.</a:t>
            </a:r>
          </a:p>
          <a:p>
            <a:pPr algn="just"/>
            <a:r>
              <a:rPr lang="en-US" dirty="0"/>
              <a:t>Type 2 errors are the worst as they predict that the patient does not have a malignant tumor when in real, they had.</a:t>
            </a:r>
          </a:p>
          <a:p>
            <a:pPr algn="just"/>
            <a:r>
              <a:rPr lang="en-US" dirty="0"/>
              <a:t>We will try another model to see if we can reduce the number of type 2 error.</a:t>
            </a:r>
            <a:endParaRPr lang="en-IN" dirty="0"/>
          </a:p>
        </p:txBody>
      </p:sp>
      <p:pic>
        <p:nvPicPr>
          <p:cNvPr id="8" name="Picture 7" descr="Graphical user interface&#10;&#10;Description automatically generated">
            <a:extLst>
              <a:ext uri="{FF2B5EF4-FFF2-40B4-BE49-F238E27FC236}">
                <a16:creationId xmlns:a16="http://schemas.microsoft.com/office/drawing/2014/main" id="{0822DE22-A7BB-4F3F-9E3A-0A94F86986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905" y="1600196"/>
            <a:ext cx="5486411" cy="3657607"/>
          </a:xfrm>
          <a:prstGeom prst="rect">
            <a:avLst/>
          </a:prstGeom>
        </p:spPr>
      </p:pic>
    </p:spTree>
    <p:extLst>
      <p:ext uri="{BB962C8B-B14F-4D97-AF65-F5344CB8AC3E}">
        <p14:creationId xmlns:p14="http://schemas.microsoft.com/office/powerpoint/2010/main" val="980113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BD300-C80B-4844-8C2B-0347F79CCAC0}"/>
              </a:ext>
            </a:extLst>
          </p:cNvPr>
          <p:cNvSpPr>
            <a:spLocks noGrp="1"/>
          </p:cNvSpPr>
          <p:nvPr>
            <p:ph type="title"/>
          </p:nvPr>
        </p:nvSpPr>
        <p:spPr>
          <a:xfrm>
            <a:off x="7195930" y="433387"/>
            <a:ext cx="4188515" cy="655637"/>
          </a:xfrm>
        </p:spPr>
        <p:txBody>
          <a:bodyPr>
            <a:normAutofit fontScale="90000"/>
          </a:bodyPr>
          <a:lstStyle/>
          <a:p>
            <a:pPr algn="ctr"/>
            <a:r>
              <a:rPr lang="en-US"/>
              <a:t>Support Vector Classification</a:t>
            </a:r>
            <a:endParaRPr lang="en-IN" dirty="0"/>
          </a:p>
        </p:txBody>
      </p:sp>
      <p:sp>
        <p:nvSpPr>
          <p:cNvPr id="3" name="Content Placeholder 2">
            <a:extLst>
              <a:ext uri="{FF2B5EF4-FFF2-40B4-BE49-F238E27FC236}">
                <a16:creationId xmlns:a16="http://schemas.microsoft.com/office/drawing/2014/main" id="{46A38AD8-9935-40E3-A1C1-34823E24246C}"/>
              </a:ext>
            </a:extLst>
          </p:cNvPr>
          <p:cNvSpPr>
            <a:spLocks noGrp="1"/>
          </p:cNvSpPr>
          <p:nvPr>
            <p:ph idx="1"/>
          </p:nvPr>
        </p:nvSpPr>
        <p:spPr>
          <a:xfrm>
            <a:off x="7195930" y="1939788"/>
            <a:ext cx="4188515" cy="4411316"/>
          </a:xfrm>
        </p:spPr>
        <p:txBody>
          <a:bodyPr/>
          <a:lstStyle/>
          <a:p>
            <a:r>
              <a:rPr lang="en-US" dirty="0"/>
              <a:t>This model has 0 “type 2 error” and so can be used further.</a:t>
            </a:r>
          </a:p>
          <a:p>
            <a:r>
              <a:rPr lang="en-US" dirty="0"/>
              <a:t>Although we should tune the  parameter to achieve even more accuracy.</a:t>
            </a:r>
          </a:p>
          <a:p>
            <a:r>
              <a:rPr lang="en-US" dirty="0"/>
              <a:t>As for the accuracy, we have 45 True Positives and 67 False Positives.</a:t>
            </a:r>
          </a:p>
          <a:p>
            <a:r>
              <a:rPr lang="en-US" dirty="0"/>
              <a:t>A classification report of this can be found in my main notebook.</a:t>
            </a:r>
            <a:endParaRPr lang="en-IN" dirty="0"/>
          </a:p>
        </p:txBody>
      </p:sp>
      <p:pic>
        <p:nvPicPr>
          <p:cNvPr id="5" name="Picture 4" descr="A picture containing graphical user interface&#10;&#10;Description automatically generated">
            <a:extLst>
              <a:ext uri="{FF2B5EF4-FFF2-40B4-BE49-F238E27FC236}">
                <a16:creationId xmlns:a16="http://schemas.microsoft.com/office/drawing/2014/main" id="{5F37D48E-D79E-4578-9994-C8B36C93D3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345" y="1089024"/>
            <a:ext cx="5486411" cy="5262080"/>
          </a:xfrm>
          <a:prstGeom prst="rect">
            <a:avLst/>
          </a:prstGeom>
        </p:spPr>
      </p:pic>
    </p:spTree>
    <p:extLst>
      <p:ext uri="{BB962C8B-B14F-4D97-AF65-F5344CB8AC3E}">
        <p14:creationId xmlns:p14="http://schemas.microsoft.com/office/powerpoint/2010/main" val="3385390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86190-5F69-4DF6-B0EE-8FD46BA3C278}"/>
              </a:ext>
            </a:extLst>
          </p:cNvPr>
          <p:cNvSpPr>
            <a:spLocks noGrp="1"/>
          </p:cNvSpPr>
          <p:nvPr>
            <p:ph type="title"/>
          </p:nvPr>
        </p:nvSpPr>
        <p:spPr>
          <a:xfrm>
            <a:off x="8613361" y="362213"/>
            <a:ext cx="2230230" cy="655637"/>
          </a:xfrm>
        </p:spPr>
        <p:txBody>
          <a:bodyPr>
            <a:normAutofit/>
          </a:bodyPr>
          <a:lstStyle/>
          <a:p>
            <a:r>
              <a:rPr lang="en-US" dirty="0" err="1"/>
              <a:t>XGBoost</a:t>
            </a:r>
            <a:endParaRPr lang="en-IN" dirty="0"/>
          </a:p>
        </p:txBody>
      </p:sp>
      <p:sp>
        <p:nvSpPr>
          <p:cNvPr id="3" name="Content Placeholder 2">
            <a:extLst>
              <a:ext uri="{FF2B5EF4-FFF2-40B4-BE49-F238E27FC236}">
                <a16:creationId xmlns:a16="http://schemas.microsoft.com/office/drawing/2014/main" id="{7F6047C7-BD85-4CF8-85AF-1A2C6E17FC05}"/>
              </a:ext>
            </a:extLst>
          </p:cNvPr>
          <p:cNvSpPr>
            <a:spLocks noGrp="1"/>
          </p:cNvSpPr>
          <p:nvPr>
            <p:ph idx="1"/>
          </p:nvPr>
        </p:nvSpPr>
        <p:spPr>
          <a:xfrm>
            <a:off x="7861853" y="1363317"/>
            <a:ext cx="3512654" cy="4779065"/>
          </a:xfrm>
        </p:spPr>
        <p:txBody>
          <a:bodyPr/>
          <a:lstStyle/>
          <a:p>
            <a:r>
              <a:rPr lang="en-US" dirty="0"/>
              <a:t>This is a confusion matrix of an </a:t>
            </a:r>
            <a:r>
              <a:rPr lang="en-US" dirty="0" err="1"/>
              <a:t>XGBoost</a:t>
            </a:r>
            <a:r>
              <a:rPr lang="en-US" dirty="0"/>
              <a:t> model.</a:t>
            </a:r>
          </a:p>
          <a:p>
            <a:r>
              <a:rPr lang="en-US" dirty="0"/>
              <a:t>The result of this model is identical to that of a Support Vector Machine.</a:t>
            </a:r>
          </a:p>
          <a:p>
            <a:r>
              <a:rPr lang="en-US" dirty="0"/>
              <a:t>Due to this we can use any of the algorithm for our problem.</a:t>
            </a:r>
          </a:p>
          <a:p>
            <a:r>
              <a:rPr lang="en-US" dirty="0"/>
              <a:t>Although Parameter tuning should reveal more fantastic results.</a:t>
            </a:r>
          </a:p>
        </p:txBody>
      </p:sp>
      <p:pic>
        <p:nvPicPr>
          <p:cNvPr id="5" name="Picture 4" descr="A picture containing graphical user interface&#10;&#10;Description automatically generated">
            <a:extLst>
              <a:ext uri="{FF2B5EF4-FFF2-40B4-BE49-F238E27FC236}">
                <a16:creationId xmlns:a16="http://schemas.microsoft.com/office/drawing/2014/main" id="{E963B44C-539F-46F8-889A-6E26FED52B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222514"/>
            <a:ext cx="5486411" cy="4919868"/>
          </a:xfrm>
          <a:prstGeom prst="rect">
            <a:avLst/>
          </a:prstGeom>
        </p:spPr>
      </p:pic>
    </p:spTree>
    <p:extLst>
      <p:ext uri="{BB962C8B-B14F-4D97-AF65-F5344CB8AC3E}">
        <p14:creationId xmlns:p14="http://schemas.microsoft.com/office/powerpoint/2010/main" val="349782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0FC2C-7B01-4345-8B80-AE8E1CEEC552}"/>
              </a:ext>
            </a:extLst>
          </p:cNvPr>
          <p:cNvSpPr>
            <a:spLocks noGrp="1"/>
          </p:cNvSpPr>
          <p:nvPr>
            <p:ph type="title"/>
          </p:nvPr>
        </p:nvSpPr>
        <p:spPr/>
        <p:txBody>
          <a:bodyPr/>
          <a:lstStyle/>
          <a:p>
            <a:r>
              <a:rPr lang="en-US" dirty="0"/>
              <a:t>4. Conclusion</a:t>
            </a:r>
            <a:endParaRPr lang="en-IN" dirty="0"/>
          </a:p>
        </p:txBody>
      </p:sp>
      <p:sp>
        <p:nvSpPr>
          <p:cNvPr id="3" name="Content Placeholder 2">
            <a:extLst>
              <a:ext uri="{FF2B5EF4-FFF2-40B4-BE49-F238E27FC236}">
                <a16:creationId xmlns:a16="http://schemas.microsoft.com/office/drawing/2014/main" id="{CD65F632-E487-4C71-B198-A4C51F8F7328}"/>
              </a:ext>
            </a:extLst>
          </p:cNvPr>
          <p:cNvSpPr>
            <a:spLocks noGrp="1"/>
          </p:cNvSpPr>
          <p:nvPr>
            <p:ph idx="1"/>
          </p:nvPr>
        </p:nvSpPr>
        <p:spPr/>
        <p:txBody>
          <a:bodyPr>
            <a:normAutofit fontScale="92500" lnSpcReduction="10000"/>
          </a:bodyPr>
          <a:lstStyle/>
          <a:p>
            <a:r>
              <a:rPr lang="en-US" dirty="0"/>
              <a:t>It is important to understand that breast cancer can occur in the younger population as well. We saw that 37.7% of all newly detected breast cancer cases were in the 25 to 49 years age group. For most, breast cancer is an illness of the elderly, but it is not so. Also, many young breast cancers tend to be very aggressive and have to be tackled in proper sequence of surgery and other treatments, and needless to say, early detection will definitely give high cure rates.</a:t>
            </a:r>
          </a:p>
          <a:p>
            <a:r>
              <a:rPr lang="en-US" dirty="0"/>
              <a:t>If you have read all the above points, they are all pointing to one necessity - 'Detect Breast Cancer Early'. Since the number of cases are rising, more younger women are getting affected, most are presenting only after symptoms develop (so usually stage 2B and beyond, rarely earlier stage) and we cannot prevent this cancer, all we can do is to detect this cancer early.</a:t>
            </a:r>
          </a:p>
        </p:txBody>
      </p:sp>
    </p:spTree>
    <p:extLst>
      <p:ext uri="{BB962C8B-B14F-4D97-AF65-F5344CB8AC3E}">
        <p14:creationId xmlns:p14="http://schemas.microsoft.com/office/powerpoint/2010/main" val="23520902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C9A1A-A7A7-4F75-B28E-98F71E2A0794}"/>
              </a:ext>
            </a:extLst>
          </p:cNvPr>
          <p:cNvSpPr>
            <a:spLocks noGrp="1"/>
          </p:cNvSpPr>
          <p:nvPr>
            <p:ph type="title"/>
          </p:nvPr>
        </p:nvSpPr>
        <p:spPr/>
        <p:txBody>
          <a:bodyPr/>
          <a:lstStyle/>
          <a:p>
            <a:r>
              <a:rPr lang="en-US" dirty="0"/>
              <a:t>5. Resources</a:t>
            </a:r>
            <a:endParaRPr lang="en-IN" dirty="0"/>
          </a:p>
        </p:txBody>
      </p:sp>
      <p:sp>
        <p:nvSpPr>
          <p:cNvPr id="3" name="Content Placeholder 2">
            <a:extLst>
              <a:ext uri="{FF2B5EF4-FFF2-40B4-BE49-F238E27FC236}">
                <a16:creationId xmlns:a16="http://schemas.microsoft.com/office/drawing/2014/main" id="{5E150AA5-5EC4-499A-9C35-057A9858ED71}"/>
              </a:ext>
            </a:extLst>
          </p:cNvPr>
          <p:cNvSpPr>
            <a:spLocks noGrp="1"/>
          </p:cNvSpPr>
          <p:nvPr>
            <p:ph idx="1"/>
          </p:nvPr>
        </p:nvSpPr>
        <p:spPr/>
        <p:txBody>
          <a:bodyPr>
            <a:normAutofit lnSpcReduction="10000"/>
          </a:bodyPr>
          <a:lstStyle/>
          <a:p>
            <a:r>
              <a:rPr lang="en-US" dirty="0">
                <a:hlinkClick r:id="rId2"/>
              </a:rPr>
              <a:t>https://breastcancerindia.net/</a:t>
            </a:r>
            <a:endParaRPr lang="en-US" dirty="0"/>
          </a:p>
          <a:p>
            <a:endParaRPr lang="en-US" dirty="0"/>
          </a:p>
          <a:p>
            <a:r>
              <a:rPr lang="en-US" dirty="0">
                <a:hlinkClick r:id="rId3"/>
              </a:rPr>
              <a:t>https://breastcancerindia.net/statistics/trends.html</a:t>
            </a:r>
            <a:endParaRPr lang="en-US" dirty="0"/>
          </a:p>
          <a:p>
            <a:endParaRPr lang="en-US" dirty="0"/>
          </a:p>
          <a:p>
            <a:r>
              <a:rPr lang="en-US" dirty="0">
                <a:hlinkClick r:id="rId4"/>
              </a:rPr>
              <a:t>https://breastcancerindia.net/statistics/latest_statistics_breast_cancer india.html - </a:t>
            </a:r>
            <a:endParaRPr lang="en-US" dirty="0"/>
          </a:p>
          <a:p>
            <a:endParaRPr lang="en-US" dirty="0"/>
          </a:p>
          <a:p>
            <a:r>
              <a:rPr lang="en-US" dirty="0">
                <a:hlinkClick r:id="rId5"/>
              </a:rPr>
              <a:t>https://www.cancer.org/content/dam/cancer-org/research/cancer-facts-and-statistics/breast-cancer-facts-and-figures/breast-cancer-facts-and-figures-2019-2020.pdf</a:t>
            </a:r>
            <a:endParaRPr lang="en-US" dirty="0"/>
          </a:p>
          <a:p>
            <a:endParaRPr lang="en-IN" dirty="0"/>
          </a:p>
        </p:txBody>
      </p:sp>
    </p:spTree>
    <p:extLst>
      <p:ext uri="{BB962C8B-B14F-4D97-AF65-F5344CB8AC3E}">
        <p14:creationId xmlns:p14="http://schemas.microsoft.com/office/powerpoint/2010/main" val="1253674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45A1C-31ED-4B70-99B3-98BD37C2D40B}"/>
              </a:ext>
            </a:extLst>
          </p:cNvPr>
          <p:cNvSpPr>
            <a:spLocks noGrp="1"/>
          </p:cNvSpPr>
          <p:nvPr>
            <p:ph type="title"/>
          </p:nvPr>
        </p:nvSpPr>
        <p:spPr/>
        <p:txBody>
          <a:bodyPr/>
          <a:lstStyle/>
          <a:p>
            <a:r>
              <a:rPr lang="en-US" dirty="0"/>
              <a:t>1. Introduction</a:t>
            </a:r>
            <a:endParaRPr lang="en-IN" dirty="0"/>
          </a:p>
        </p:txBody>
      </p:sp>
      <p:sp>
        <p:nvSpPr>
          <p:cNvPr id="3" name="Content Placeholder 2">
            <a:extLst>
              <a:ext uri="{FF2B5EF4-FFF2-40B4-BE49-F238E27FC236}">
                <a16:creationId xmlns:a16="http://schemas.microsoft.com/office/drawing/2014/main" id="{F0963B09-B725-4446-99E2-B42214EDE847}"/>
              </a:ext>
            </a:extLst>
          </p:cNvPr>
          <p:cNvSpPr>
            <a:spLocks noGrp="1"/>
          </p:cNvSpPr>
          <p:nvPr>
            <p:ph idx="1"/>
          </p:nvPr>
        </p:nvSpPr>
        <p:spPr/>
        <p:txBody>
          <a:bodyPr/>
          <a:lstStyle/>
          <a:p>
            <a:r>
              <a:rPr lang="en-US" sz="1700" i="1" dirty="0"/>
              <a:t>Breast Cancer is the Most common cancer in women in India, in cities and in rural areas of India as well.</a:t>
            </a:r>
          </a:p>
          <a:p>
            <a:endParaRPr lang="en-US" sz="1700" i="1" dirty="0"/>
          </a:p>
          <a:p>
            <a:r>
              <a:rPr lang="en-US" sz="1700" i="1" dirty="0"/>
              <a:t>Am I worried about the trends of breast cancer in India? Yes, very much. But can we change the trend? No, of course not. But what we can change is our </a:t>
            </a:r>
            <a:r>
              <a:rPr lang="en-US" sz="1700" b="1" i="1" dirty="0"/>
              <a:t>'ignorance'</a:t>
            </a:r>
            <a:r>
              <a:rPr lang="en-US" sz="1700" i="1" dirty="0"/>
              <a:t>, our </a:t>
            </a:r>
            <a:r>
              <a:rPr lang="en-US" sz="1700" b="1" i="1" dirty="0"/>
              <a:t>'lack of awareness'</a:t>
            </a:r>
            <a:r>
              <a:rPr lang="en-US" sz="1700" i="1" dirty="0"/>
              <a:t>. You will understand what I mean, from the discussions in this section. Breast cancer is a global disease. Though most underlying causes, and other features are usually uniform around the world, every region has its own uniqueness for that cancer. Let us assess the trend of breast cancer in India.</a:t>
            </a:r>
          </a:p>
          <a:p>
            <a:endParaRPr lang="en-IN" sz="1700" i="1" dirty="0"/>
          </a:p>
        </p:txBody>
      </p:sp>
    </p:spTree>
    <p:extLst>
      <p:ext uri="{BB962C8B-B14F-4D97-AF65-F5344CB8AC3E}">
        <p14:creationId xmlns:p14="http://schemas.microsoft.com/office/powerpoint/2010/main" val="3408977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C02E5C-1B21-4617-8105-3A1B468E500F}"/>
              </a:ext>
            </a:extLst>
          </p:cNvPr>
          <p:cNvSpPr>
            <a:spLocks noGrp="1"/>
          </p:cNvSpPr>
          <p:nvPr>
            <p:ph idx="1"/>
          </p:nvPr>
        </p:nvSpPr>
        <p:spPr>
          <a:xfrm>
            <a:off x="280509" y="343638"/>
            <a:ext cx="5815491" cy="6367879"/>
          </a:xfrm>
        </p:spPr>
        <p:txBody>
          <a:bodyPr>
            <a:normAutofit/>
          </a:bodyPr>
          <a:lstStyle/>
          <a:p>
            <a:pPr algn="just"/>
            <a:r>
              <a:rPr lang="en-IN" sz="1800">
                <a:effectLst/>
                <a:latin typeface="Calibri" panose="020F0502020204030204" pitchFamily="34" charset="0"/>
                <a:ea typeface="Calibri" panose="020F0502020204030204" pitchFamily="34" charset="0"/>
                <a:cs typeface="Times New Roman" panose="02020603050405020304" pitchFamily="18" charset="0"/>
              </a:rPr>
              <a:t>The key challenge in cancer detection is how to classify tumours into malignant or benign. Machine learning techniques can dramatically improve the accuracy of diagnosis. Research indicates that most experienced physicians can diagnose cancer with 79 percent accuracy while 91 percent correct diagnosis is achieved using machine learning techniques. In this case study our task is to classify tumours into malignant or benign tumours using features obtained from several cell images. Let us look at the cancer diagnosis and classification process. So, the first step in the cancer diagnosis process is to do what we call it fine needle aspirate or FNA process which is simply extracting some of the cells out of the tumour. And at that stage we do not know if that tumour is malignant or benign. When we say malignant or benign as you guys can see these are kind of the images of the cell. This would be benign tumour and on the right side is the malignant tumour.</a:t>
            </a:r>
          </a:p>
          <a:p>
            <a:pPr algn="just"/>
            <a:endParaRPr lang="en-IN" dirty="0"/>
          </a:p>
        </p:txBody>
      </p:sp>
      <p:pic>
        <p:nvPicPr>
          <p:cNvPr id="5" name="Picture 4" descr="Diagram&#10;&#10;Description automatically generated">
            <a:extLst>
              <a:ext uri="{FF2B5EF4-FFF2-40B4-BE49-F238E27FC236}">
                <a16:creationId xmlns:a16="http://schemas.microsoft.com/office/drawing/2014/main" id="{BD5BF70D-E048-41DF-BBA0-20F65F404F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0678" y="834886"/>
            <a:ext cx="5490813" cy="5178287"/>
          </a:xfrm>
          <a:prstGeom prst="rect">
            <a:avLst/>
          </a:prstGeom>
        </p:spPr>
      </p:pic>
    </p:spTree>
    <p:extLst>
      <p:ext uri="{BB962C8B-B14F-4D97-AF65-F5344CB8AC3E}">
        <p14:creationId xmlns:p14="http://schemas.microsoft.com/office/powerpoint/2010/main" val="41309004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369F5FE0-EBCF-4A14-AF3D-1ADCD6443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0C99C315-6363-41D8-89D1-29872057018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079499" y="1445204"/>
            <a:ext cx="4457701" cy="4645368"/>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3590BBE-F2AB-4378-8EE9-892475F930F7}"/>
              </a:ext>
            </a:extLst>
          </p:cNvPr>
          <p:cNvSpPr>
            <a:spLocks noGrp="1"/>
          </p:cNvSpPr>
          <p:nvPr>
            <p:ph idx="1"/>
          </p:nvPr>
        </p:nvSpPr>
        <p:spPr>
          <a:xfrm>
            <a:off x="6096000" y="1309020"/>
            <a:ext cx="5555012" cy="4781552"/>
          </a:xfrm>
        </p:spPr>
        <p:txBody>
          <a:bodyPr>
            <a:normAutofit/>
          </a:bodyPr>
          <a:lstStyle/>
          <a:p>
            <a:pPr>
              <a:lnSpc>
                <a:spcPct val="115000"/>
              </a:lnSpc>
            </a:pPr>
            <a:r>
              <a:rPr lang="en-US" sz="1300" dirty="0"/>
              <a:t>In India, we are now witnessing more and more numbers of patients being diagnosed with breast cancer to be in the younger age groups (in their thirties and forties). Please consider the adjoining graph (This is only a rough representation of the data, for your understanding, the data used for this representation are rough estimates):</a:t>
            </a:r>
          </a:p>
          <a:p>
            <a:pPr>
              <a:lnSpc>
                <a:spcPct val="115000"/>
              </a:lnSpc>
            </a:pPr>
            <a:r>
              <a:rPr lang="en-US" sz="1300" dirty="0"/>
              <a:t>The horizontal line lower down represents the age groups: 20 to 30 years, 30 to 40 yrs. and so on. And the vertical line represents the percentage of cases. The blue color represents the incidence 25 years back, and maroon color represents the situation today. 25 years back, out of every 100 breast cancer patients, 2% were in 20 to 30 years age group, 7% were in 30 to 40 and so on. 69% of the patients were above 50 years of age. Presently, 4% are in 20 to 30 yrs. age group, 16% are in 30 to 40, 28% are in 40 to 50 age group. So, almost 48% patients are below 50. An increasing numbers of patients are in the 25 to 40 years of age, and this is a very disturbing trend.</a:t>
            </a:r>
          </a:p>
          <a:p>
            <a:pPr>
              <a:lnSpc>
                <a:spcPct val="115000"/>
              </a:lnSpc>
            </a:pPr>
            <a:r>
              <a:rPr lang="en-US" sz="1300" dirty="0"/>
              <a:t>Of course, one reason for higher numbers of younger patients is our population pyramid, which is broad at the base and middle and narrow at top, which means that we have a huge population in the younger age group and much lesser in older age group.</a:t>
            </a:r>
            <a:endParaRPr lang="en-IN" sz="1300" dirty="0"/>
          </a:p>
        </p:txBody>
      </p:sp>
      <p:sp>
        <p:nvSpPr>
          <p:cNvPr id="4" name="TextBox 3">
            <a:extLst>
              <a:ext uri="{FF2B5EF4-FFF2-40B4-BE49-F238E27FC236}">
                <a16:creationId xmlns:a16="http://schemas.microsoft.com/office/drawing/2014/main" id="{5F7DE4BE-7CA4-48A3-9DBC-F2069B108351}"/>
              </a:ext>
            </a:extLst>
          </p:cNvPr>
          <p:cNvSpPr txBox="1"/>
          <p:nvPr/>
        </p:nvSpPr>
        <p:spPr>
          <a:xfrm flipH="1">
            <a:off x="1079499" y="383650"/>
            <a:ext cx="10571512" cy="461665"/>
          </a:xfrm>
          <a:prstGeom prst="rect">
            <a:avLst/>
          </a:prstGeom>
          <a:noFill/>
        </p:spPr>
        <p:txBody>
          <a:bodyPr wrap="square" rtlCol="0">
            <a:spAutoFit/>
          </a:bodyPr>
          <a:lstStyle/>
          <a:p>
            <a:pPr algn="ctr"/>
            <a:r>
              <a:rPr lang="en-US" sz="2400" dirty="0"/>
              <a:t>Increasing Incidence of BC in Younger Age Groups (30s and 40s)</a:t>
            </a:r>
            <a:endParaRPr lang="en-IN" sz="2400" dirty="0"/>
          </a:p>
        </p:txBody>
      </p:sp>
    </p:spTree>
    <p:extLst>
      <p:ext uri="{BB962C8B-B14F-4D97-AF65-F5344CB8AC3E}">
        <p14:creationId xmlns:p14="http://schemas.microsoft.com/office/powerpoint/2010/main" val="1851602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E6720-4652-4FE6-AEFA-15F2ED77415A}"/>
              </a:ext>
            </a:extLst>
          </p:cNvPr>
          <p:cNvSpPr>
            <a:spLocks noGrp="1"/>
          </p:cNvSpPr>
          <p:nvPr>
            <p:ph type="title"/>
          </p:nvPr>
        </p:nvSpPr>
        <p:spPr>
          <a:xfrm>
            <a:off x="591230" y="354290"/>
            <a:ext cx="5782938" cy="655637"/>
          </a:xfrm>
        </p:spPr>
        <p:txBody>
          <a:bodyPr>
            <a:normAutofit fontScale="90000"/>
          </a:bodyPr>
          <a:lstStyle/>
          <a:p>
            <a:r>
              <a:rPr lang="en-US" dirty="0"/>
              <a:t>Increasing Incidence of Breast Cancer in India</a:t>
            </a:r>
            <a:endParaRPr lang="en-IN" dirty="0"/>
          </a:p>
        </p:txBody>
      </p:sp>
      <p:sp>
        <p:nvSpPr>
          <p:cNvPr id="3" name="Content Placeholder 2">
            <a:extLst>
              <a:ext uri="{FF2B5EF4-FFF2-40B4-BE49-F238E27FC236}">
                <a16:creationId xmlns:a16="http://schemas.microsoft.com/office/drawing/2014/main" id="{7201148F-DA92-4E31-AC39-C7E51A7C914F}"/>
              </a:ext>
            </a:extLst>
          </p:cNvPr>
          <p:cNvSpPr>
            <a:spLocks noGrp="1"/>
          </p:cNvSpPr>
          <p:nvPr>
            <p:ph idx="1"/>
          </p:nvPr>
        </p:nvSpPr>
        <p:spPr>
          <a:xfrm>
            <a:off x="591230" y="1497737"/>
            <a:ext cx="5782938" cy="5093933"/>
          </a:xfrm>
        </p:spPr>
        <p:txBody>
          <a:bodyPr>
            <a:noAutofit/>
          </a:bodyPr>
          <a:lstStyle/>
          <a:p>
            <a:pPr algn="just"/>
            <a:r>
              <a:rPr lang="en-US" sz="1200" dirty="0"/>
              <a:t>Initially, before the 2008 statistics, cancer of the Cervix was the most common cancer in women in India and Breast cancer was second most common.</a:t>
            </a:r>
          </a:p>
          <a:p>
            <a:pPr algn="just"/>
            <a:r>
              <a:rPr lang="en-US" sz="1200" dirty="0"/>
              <a:t>When the 2008 statistics came out, Breast Cancer overtook Cervical cancer as the most common cancer in Indian cities. But Cervical cancer was still common in rural areas.</a:t>
            </a:r>
          </a:p>
          <a:p>
            <a:pPr algn="just"/>
            <a:r>
              <a:rPr lang="en-US" sz="1200" dirty="0"/>
              <a:t>And with the 2012 statistics report, Breast Cancer in India made a huge jump - The numbers rose so rapidly, that the difference on numbers between breast and cervical cancer was quite stark. In most Indian cities, Breast Cancer amounted to almost 25 to 32 percent of all cancers in women, whereas Cervical cancer was around 8 to 9 percent.</a:t>
            </a:r>
          </a:p>
          <a:p>
            <a:pPr algn="just"/>
            <a:r>
              <a:rPr lang="en-US" sz="1200" dirty="0"/>
              <a:t>And the numbers are just going on rising. You can read a detailed analysis and discussion of breast cancer in India in the section</a:t>
            </a:r>
          </a:p>
          <a:p>
            <a:pPr algn="just"/>
            <a:r>
              <a:rPr lang="en-US" sz="1200" dirty="0"/>
              <a:t>The Upper Image shows a bar graph about percentage distribution of top ten cancers in females in Mumbai, for the year 2006 - 2008. You can clearly note how common was breast cancer then, was back in 2008. And today, as of May 2020, this number has only risen much more.</a:t>
            </a:r>
          </a:p>
          <a:p>
            <a:pPr algn="just"/>
            <a:r>
              <a:rPr lang="en-US" sz="1200" dirty="0"/>
              <a:t>The Lower Image shows trend of breast cancer in a few cities like Mumbai, Bengaluru, Chennai, Thiruvananthapuram and Dibrugarh. Of course, this graph is old, up to 2006 only but still it shows the rising trend in all cities.</a:t>
            </a:r>
            <a:endParaRPr lang="en-IN" sz="1200" dirty="0"/>
          </a:p>
        </p:txBody>
      </p:sp>
      <p:pic>
        <p:nvPicPr>
          <p:cNvPr id="4" name="Picture 3">
            <a:extLst>
              <a:ext uri="{FF2B5EF4-FFF2-40B4-BE49-F238E27FC236}">
                <a16:creationId xmlns:a16="http://schemas.microsoft.com/office/drawing/2014/main" id="{CD53D174-5803-4CA2-97DA-6724FA6D3829}"/>
              </a:ext>
            </a:extLst>
          </p:cNvPr>
          <p:cNvPicPr>
            <a:picLocks noChangeAspect="1"/>
          </p:cNvPicPr>
          <p:nvPr/>
        </p:nvPicPr>
        <p:blipFill>
          <a:blip r:embed="rId2"/>
          <a:stretch>
            <a:fillRect/>
          </a:stretch>
        </p:blipFill>
        <p:spPr>
          <a:xfrm>
            <a:off x="6903552" y="234703"/>
            <a:ext cx="4963355" cy="2857501"/>
          </a:xfrm>
          <a:prstGeom prst="rect">
            <a:avLst/>
          </a:prstGeom>
        </p:spPr>
      </p:pic>
      <p:pic>
        <p:nvPicPr>
          <p:cNvPr id="5" name="Picture 4">
            <a:extLst>
              <a:ext uri="{FF2B5EF4-FFF2-40B4-BE49-F238E27FC236}">
                <a16:creationId xmlns:a16="http://schemas.microsoft.com/office/drawing/2014/main" id="{E873BD6B-AE03-46A5-A6D2-994CD8E4211E}"/>
              </a:ext>
            </a:extLst>
          </p:cNvPr>
          <p:cNvPicPr>
            <a:picLocks noChangeAspect="1"/>
          </p:cNvPicPr>
          <p:nvPr/>
        </p:nvPicPr>
        <p:blipFill>
          <a:blip r:embed="rId3"/>
          <a:stretch>
            <a:fillRect/>
          </a:stretch>
        </p:blipFill>
        <p:spPr>
          <a:xfrm>
            <a:off x="6903552" y="3071191"/>
            <a:ext cx="4963355" cy="3657600"/>
          </a:xfrm>
          <a:prstGeom prst="rect">
            <a:avLst/>
          </a:prstGeom>
        </p:spPr>
      </p:pic>
    </p:spTree>
    <p:extLst>
      <p:ext uri="{BB962C8B-B14F-4D97-AF65-F5344CB8AC3E}">
        <p14:creationId xmlns:p14="http://schemas.microsoft.com/office/powerpoint/2010/main" val="2282867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A3BFB-4062-4F01-8785-D0DE037FE284}"/>
              </a:ext>
            </a:extLst>
          </p:cNvPr>
          <p:cNvSpPr>
            <a:spLocks noGrp="1"/>
          </p:cNvSpPr>
          <p:nvPr>
            <p:ph type="title"/>
          </p:nvPr>
        </p:nvSpPr>
        <p:spPr>
          <a:xfrm>
            <a:off x="1924326" y="3101181"/>
            <a:ext cx="8362674" cy="655637"/>
          </a:xfrm>
        </p:spPr>
        <p:txBody>
          <a:bodyPr/>
          <a:lstStyle/>
          <a:p>
            <a:r>
              <a:rPr lang="en-US" dirty="0"/>
              <a:t>2. Visualization of our Features</a:t>
            </a:r>
            <a:endParaRPr lang="en-IN" dirty="0"/>
          </a:p>
        </p:txBody>
      </p:sp>
    </p:spTree>
    <p:extLst>
      <p:ext uri="{BB962C8B-B14F-4D97-AF65-F5344CB8AC3E}">
        <p14:creationId xmlns:p14="http://schemas.microsoft.com/office/powerpoint/2010/main" val="42924357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68E596F-BAAF-4178-964C-38FC814DCB46}"/>
              </a:ext>
            </a:extLst>
          </p:cNvPr>
          <p:cNvSpPr>
            <a:spLocks noGrp="1"/>
          </p:cNvSpPr>
          <p:nvPr>
            <p:ph idx="1"/>
          </p:nvPr>
        </p:nvSpPr>
        <p:spPr>
          <a:xfrm>
            <a:off x="7871790" y="228600"/>
            <a:ext cx="3995531" cy="6331226"/>
          </a:xfrm>
        </p:spPr>
        <p:txBody>
          <a:bodyPr>
            <a:normAutofit/>
          </a:bodyPr>
          <a:lstStyle/>
          <a:p>
            <a:r>
              <a:rPr lang="en-US" sz="1400" dirty="0"/>
              <a:t>The adjacent figure represents the first 5 features from our data and how they relate to each other.</a:t>
            </a:r>
          </a:p>
          <a:p>
            <a:r>
              <a:rPr lang="en-US" sz="1400" dirty="0"/>
              <a:t>Note that ‘0’ is for Benign </a:t>
            </a:r>
            <a:r>
              <a:rPr lang="en-US" sz="1400" dirty="0" err="1"/>
              <a:t>tumour</a:t>
            </a:r>
            <a:r>
              <a:rPr lang="en-US" sz="1400" dirty="0"/>
              <a:t> while’1’ is for malignant </a:t>
            </a:r>
            <a:r>
              <a:rPr lang="en-US" sz="1400" dirty="0" err="1"/>
              <a:t>tumour</a:t>
            </a:r>
            <a:r>
              <a:rPr lang="en-US" sz="1400" dirty="0"/>
              <a:t>.</a:t>
            </a:r>
          </a:p>
          <a:p>
            <a:r>
              <a:rPr lang="en-IN" sz="1400" dirty="0"/>
              <a:t>One of the many observations to see is that mean radius and mean perimeter have a linear relationship.</a:t>
            </a:r>
          </a:p>
          <a:p>
            <a:r>
              <a:rPr lang="en-IN" sz="1400" dirty="0"/>
              <a:t>Whenever the mean area increases wrt mean radius, the chances of a benign cell increases. This means that the patient can be safe.</a:t>
            </a:r>
          </a:p>
          <a:p>
            <a:r>
              <a:rPr lang="en-IN" sz="1400" dirty="0"/>
              <a:t>When the mean smoothness is at the middle, the mean area decides if the cell is benign or malignant. The higher the area, more are the chances of a benign tumour.</a:t>
            </a:r>
          </a:p>
          <a:p>
            <a:r>
              <a:rPr lang="en-IN" sz="1400" dirty="0"/>
              <a:t>This goes on for each and every comparison. Note that we have only compared the first 5 features with each other. We have in total of 30 features.</a:t>
            </a:r>
          </a:p>
        </p:txBody>
      </p:sp>
      <p:pic>
        <p:nvPicPr>
          <p:cNvPr id="9" name="Picture 8" descr="A picture containing building, window, clock, room&#10;&#10;Description automatically generated">
            <a:extLst>
              <a:ext uri="{FF2B5EF4-FFF2-40B4-BE49-F238E27FC236}">
                <a16:creationId xmlns:a16="http://schemas.microsoft.com/office/drawing/2014/main" id="{624B9CAD-0726-4433-840E-F9841F2953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306" y="69574"/>
            <a:ext cx="7253021" cy="6704088"/>
          </a:xfrm>
          <a:prstGeom prst="rect">
            <a:avLst/>
          </a:prstGeom>
          <a:solidFill>
            <a:schemeClr val="tx1"/>
          </a:solidFill>
        </p:spPr>
      </p:pic>
    </p:spTree>
    <p:extLst>
      <p:ext uri="{BB962C8B-B14F-4D97-AF65-F5344CB8AC3E}">
        <p14:creationId xmlns:p14="http://schemas.microsoft.com/office/powerpoint/2010/main" val="1153845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B2B51C-9B4D-4307-A64A-56204C92E63D}"/>
              </a:ext>
            </a:extLst>
          </p:cNvPr>
          <p:cNvSpPr>
            <a:spLocks noGrp="1"/>
          </p:cNvSpPr>
          <p:nvPr>
            <p:ph idx="1"/>
          </p:nvPr>
        </p:nvSpPr>
        <p:spPr>
          <a:xfrm>
            <a:off x="6738869" y="747091"/>
            <a:ext cx="4745106" cy="5514561"/>
          </a:xfrm>
        </p:spPr>
        <p:txBody>
          <a:bodyPr/>
          <a:lstStyle/>
          <a:p>
            <a:pPr algn="just"/>
            <a:r>
              <a:rPr lang="en-US" dirty="0"/>
              <a:t>This is a Count Plot of our data.</a:t>
            </a:r>
          </a:p>
          <a:p>
            <a:pPr algn="just"/>
            <a:r>
              <a:rPr lang="en-US" dirty="0"/>
              <a:t>It simply shows us the count of each of out target(y) values. Either 0 or 1.</a:t>
            </a:r>
          </a:p>
          <a:p>
            <a:pPr algn="just"/>
            <a:r>
              <a:rPr lang="en-IN" dirty="0"/>
              <a:t>0 represents Benign and 1 represents malignant tumour.</a:t>
            </a:r>
          </a:p>
          <a:p>
            <a:pPr algn="just"/>
            <a:r>
              <a:rPr lang="en-IN" dirty="0"/>
              <a:t>There are approx. 350k patients with a malignant tumour. </a:t>
            </a:r>
          </a:p>
          <a:p>
            <a:pPr algn="just"/>
            <a:r>
              <a:rPr lang="en-IN" dirty="0"/>
              <a:t>That of Benign tumour was slightly more than 200k.</a:t>
            </a:r>
          </a:p>
          <a:p>
            <a:pPr algn="just"/>
            <a:r>
              <a:rPr lang="en-IN" dirty="0"/>
              <a:t>Patients with a malignant tumour are positive to breast cancer and shall be treated urgently.</a:t>
            </a:r>
          </a:p>
        </p:txBody>
      </p:sp>
      <p:pic>
        <p:nvPicPr>
          <p:cNvPr id="5" name="Picture 4" descr="A picture containing logo&#10;&#10;Description automatically generated">
            <a:extLst>
              <a:ext uri="{FF2B5EF4-FFF2-40B4-BE49-F238E27FC236}">
                <a16:creationId xmlns:a16="http://schemas.microsoft.com/office/drawing/2014/main" id="{27BAAED1-241A-4574-8DF6-F77B8CA5DE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89" y="1600196"/>
            <a:ext cx="5486411" cy="3657607"/>
          </a:xfrm>
          <a:prstGeom prst="rect">
            <a:avLst/>
          </a:prstGeom>
          <a:solidFill>
            <a:schemeClr val="tx1"/>
          </a:solidFill>
        </p:spPr>
      </p:pic>
    </p:spTree>
    <p:extLst>
      <p:ext uri="{BB962C8B-B14F-4D97-AF65-F5344CB8AC3E}">
        <p14:creationId xmlns:p14="http://schemas.microsoft.com/office/powerpoint/2010/main" val="4113971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04D2E0-A319-45D5-BB1F-A798554DD2F1}"/>
              </a:ext>
            </a:extLst>
          </p:cNvPr>
          <p:cNvSpPr>
            <a:spLocks noGrp="1"/>
          </p:cNvSpPr>
          <p:nvPr>
            <p:ph idx="1"/>
          </p:nvPr>
        </p:nvSpPr>
        <p:spPr>
          <a:xfrm>
            <a:off x="7510509" y="727969"/>
            <a:ext cx="3867709" cy="5246703"/>
          </a:xfrm>
        </p:spPr>
        <p:txBody>
          <a:bodyPr/>
          <a:lstStyle/>
          <a:p>
            <a:r>
              <a:rPr lang="en-US" dirty="0"/>
              <a:t>A Scatter Plot representing mean area and mean smoothness.</a:t>
            </a:r>
          </a:p>
          <a:p>
            <a:r>
              <a:rPr lang="en-IN" dirty="0"/>
              <a:t>The lower the mean area and mean smoothness, the higher the chances of a malignant tumour.</a:t>
            </a:r>
          </a:p>
          <a:p>
            <a:r>
              <a:rPr lang="en-IN" dirty="0"/>
              <a:t>But the main problem here is that our data is not scaled so we cannot know the exact differences. Still our conclusion is correct.</a:t>
            </a:r>
          </a:p>
        </p:txBody>
      </p:sp>
      <p:pic>
        <p:nvPicPr>
          <p:cNvPr id="7" name="Picture 6" descr="Chart, scatter chart&#10;&#10;Description automatically generated">
            <a:extLst>
              <a:ext uri="{FF2B5EF4-FFF2-40B4-BE49-F238E27FC236}">
                <a16:creationId xmlns:a16="http://schemas.microsoft.com/office/drawing/2014/main" id="{15558867-3271-42A9-8B94-04D54DC1D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3781" y="727969"/>
            <a:ext cx="5486411" cy="5246703"/>
          </a:xfrm>
          <a:prstGeom prst="rect">
            <a:avLst/>
          </a:prstGeom>
          <a:solidFill>
            <a:schemeClr val="tx1"/>
          </a:solidFill>
        </p:spPr>
      </p:pic>
    </p:spTree>
    <p:extLst>
      <p:ext uri="{BB962C8B-B14F-4D97-AF65-F5344CB8AC3E}">
        <p14:creationId xmlns:p14="http://schemas.microsoft.com/office/powerpoint/2010/main" val="3611545454"/>
      </p:ext>
    </p:extLst>
  </p:cSld>
  <p:clrMapOvr>
    <a:masterClrMapping/>
  </p:clrMapOvr>
</p:sld>
</file>

<file path=ppt/theme/theme1.xml><?xml version="1.0" encoding="utf-8"?>
<a:theme xmlns:a="http://schemas.openxmlformats.org/drawingml/2006/main" name="LeafVTI">
  <a:themeElements>
    <a:clrScheme name="AnalogousFromDarkSeedLeftStep">
      <a:dk1>
        <a:srgbClr val="000000"/>
      </a:dk1>
      <a:lt1>
        <a:srgbClr val="FFFFFF"/>
      </a:lt1>
      <a:dk2>
        <a:srgbClr val="301B27"/>
      </a:dk2>
      <a:lt2>
        <a:srgbClr val="F0F3F3"/>
      </a:lt2>
      <a:accent1>
        <a:srgbClr val="C34D5F"/>
      </a:accent1>
      <a:accent2>
        <a:srgbClr val="B13B7F"/>
      </a:accent2>
      <a:accent3>
        <a:srgbClr val="C34DC2"/>
      </a:accent3>
      <a:accent4>
        <a:srgbClr val="813BB1"/>
      </a:accent4>
      <a:accent5>
        <a:srgbClr val="614DC3"/>
      </a:accent5>
      <a:accent6>
        <a:srgbClr val="3B57B1"/>
      </a:accent6>
      <a:hlink>
        <a:srgbClr val="7C55C6"/>
      </a:hlink>
      <a:folHlink>
        <a:srgbClr val="7F7F7F"/>
      </a:folHlink>
    </a:clrScheme>
    <a:fontScheme name="Leaf">
      <a:majorFont>
        <a:latin typeface="Rockwell Nova Light"/>
        <a:ea typeface=""/>
        <a:cs typeface=""/>
      </a:majorFont>
      <a:minorFont>
        <a:latin typeface="Avenir Next LT Pro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afVTI" id="{AD13D32C-3873-4EF1-A28C-5D0E64FF0913}" vid="{0D2E0FD0-9C17-4337-BD21-33917FC300A9}"/>
    </a:ext>
  </a:extLst>
</a:theme>
</file>

<file path=docProps/app.xml><?xml version="1.0" encoding="utf-8"?>
<Properties xmlns="http://schemas.openxmlformats.org/officeDocument/2006/extended-properties" xmlns:vt="http://schemas.openxmlformats.org/officeDocument/2006/docPropsVTypes">
  <Template/>
  <TotalTime>269</TotalTime>
  <Words>1715</Words>
  <Application>Microsoft Office PowerPoint</Application>
  <PresentationFormat>Widescreen</PresentationFormat>
  <Paragraphs>65</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Avenir Next LT Pro Light</vt:lpstr>
      <vt:lpstr>Calibri</vt:lpstr>
      <vt:lpstr>Rockwell Nova Light</vt:lpstr>
      <vt:lpstr>Wingdings</vt:lpstr>
      <vt:lpstr>LeafVTI</vt:lpstr>
      <vt:lpstr>Breast Cancer Prediction</vt:lpstr>
      <vt:lpstr>1. Introduction</vt:lpstr>
      <vt:lpstr>PowerPoint Presentation</vt:lpstr>
      <vt:lpstr>PowerPoint Presentation</vt:lpstr>
      <vt:lpstr>Increasing Incidence of Breast Cancer in India</vt:lpstr>
      <vt:lpstr>2. Visualization of our Features</vt:lpstr>
      <vt:lpstr>PowerPoint Presentation</vt:lpstr>
      <vt:lpstr>PowerPoint Presentation</vt:lpstr>
      <vt:lpstr>PowerPoint Presentation</vt:lpstr>
      <vt:lpstr>PowerPoint Presentation</vt:lpstr>
      <vt:lpstr>3. Model Evaluation</vt:lpstr>
      <vt:lpstr>3.1 Random Forest</vt:lpstr>
      <vt:lpstr>Support Vector Classification</vt:lpstr>
      <vt:lpstr>XGBoost</vt:lpstr>
      <vt:lpstr>4. Conclusion</vt:lpstr>
      <vt:lpstr>5.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 Prediction</dc:title>
  <dc:creator>Meet Shah</dc:creator>
  <cp:lastModifiedBy>Meet Shah</cp:lastModifiedBy>
  <cp:revision>28</cp:revision>
  <dcterms:created xsi:type="dcterms:W3CDTF">2020-10-07T02:27:54Z</dcterms:created>
  <dcterms:modified xsi:type="dcterms:W3CDTF">2020-10-07T07:22:01Z</dcterms:modified>
</cp:coreProperties>
</file>

<file path=docProps/thumbnail.jpeg>
</file>